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829" autoAdjust="0"/>
  </p:normalViewPr>
  <p:slideViewPr>
    <p:cSldViewPr>
      <p:cViewPr>
        <p:scale>
          <a:sx n="75" d="100"/>
          <a:sy n="75" d="100"/>
        </p:scale>
        <p:origin x="-1568" y="-176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2018/8/21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8.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3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 Id="rId5" Type="http://schemas.openxmlformats.org/officeDocument/2006/relationships/image" Target="../media/image190.png"/><Relationship Id="rId4" Type="http://schemas.openxmlformats.org/officeDocument/2006/relationships/image" Target="../media/image189.png"/></Relationships>
</file>

<file path=ppt/slides/_rels/slide13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5.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45.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6.png"/><Relationship Id="rId7"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9.png"/><Relationship Id="rId5" Type="http://schemas.openxmlformats.org/officeDocument/2006/relationships/image" Target="../media/image208.png"/><Relationship Id="rId4" Type="http://schemas.openxmlformats.org/officeDocument/2006/relationships/image" Target="../media/image207.png"/></Relationships>
</file>

<file path=ppt/slides/_rels/slide148.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6.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155.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 Id="rId4" Type="http://schemas.openxmlformats.org/officeDocument/2006/relationships/image" Target="../media/image221.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 Id="rId5" Type="http://schemas.openxmlformats.org/officeDocument/2006/relationships/image" Target="../media/image227.png"/><Relationship Id="rId4" Type="http://schemas.openxmlformats.org/officeDocument/2006/relationships/image" Target="../media/image226.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33.png"/><Relationship Id="rId3" Type="http://schemas.openxmlformats.org/officeDocument/2006/relationships/image" Target="../media/image228.png"/><Relationship Id="rId7" Type="http://schemas.openxmlformats.org/officeDocument/2006/relationships/image" Target="../media/image23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1.png"/><Relationship Id="rId5" Type="http://schemas.openxmlformats.org/officeDocument/2006/relationships/image" Target="../media/image230.png"/><Relationship Id="rId4" Type="http://schemas.openxmlformats.org/officeDocument/2006/relationships/image" Target="../media/image229.png"/><Relationship Id="rId9" Type="http://schemas.openxmlformats.org/officeDocument/2006/relationships/image" Target="../media/image234.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 Id="rId9" Type="http://schemas.openxmlformats.org/officeDocument/2006/relationships/image" Target="../media/image105.tif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xmlns=""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xmlns=""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xmlns=""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4" name="テキスト ボックス 3"/>
          <p:cNvSpPr txBox="1"/>
          <p:nvPr/>
        </p:nvSpPr>
        <p:spPr>
          <a:xfrm>
            <a:off x="1" y="2800400"/>
            <a:ext cx="6892096" cy="1200329"/>
          </a:xfrm>
          <a:prstGeom prst="rect">
            <a:avLst/>
          </a:prstGeom>
          <a:noFill/>
        </p:spPr>
        <p:txBody>
          <a:bodyPr wrap="square" rtlCol="0">
            <a:spAutoFit/>
          </a:bodyPr>
          <a:lstStyle/>
          <a:p>
            <a:r>
              <a:rPr kumimoji="1" lang="en-US" altLang="ja-JP" b="1" dirty="0" smtClean="0">
                <a:solidFill>
                  <a:srgbClr val="FF0000"/>
                </a:solidFill>
              </a:rPr>
              <a:t>FIPS</a:t>
            </a:r>
            <a:r>
              <a:rPr kumimoji="1" lang="en-US" altLang="ja-JP" dirty="0" smtClean="0">
                <a:solidFill>
                  <a:srgbClr val="FF0000"/>
                </a:solidFill>
              </a:rPr>
              <a:t> </a:t>
            </a:r>
            <a:r>
              <a:rPr kumimoji="1" lang="en-US" altLang="ja-JP" dirty="0" smtClean="0"/>
              <a:t>(</a:t>
            </a:r>
            <a:r>
              <a:rPr lang="en-US" altLang="ja-JP" dirty="0"/>
              <a:t>Federal Information Processing Standard</a:t>
            </a:r>
            <a:r>
              <a:rPr kumimoji="1" lang="en-US" altLang="ja-JP" dirty="0" smtClean="0"/>
              <a:t>) </a:t>
            </a:r>
            <a:r>
              <a:rPr lang="en-US" altLang="ja-JP" dirty="0"/>
              <a:t>is a U.S. government computer security standard used to approve cryptographic modules. </a:t>
            </a:r>
            <a:r>
              <a:rPr lang="en-US" altLang="zh-CN" dirty="0" smtClean="0"/>
              <a:t>2018</a:t>
            </a:r>
            <a:r>
              <a:rPr lang="zh-CN" altLang="en-US" dirty="0" smtClean="0"/>
              <a:t>年</a:t>
            </a:r>
            <a:r>
              <a:rPr lang="en-US" altLang="zh-CN" dirty="0" smtClean="0"/>
              <a:t>8</a:t>
            </a:r>
            <a:r>
              <a:rPr lang="zh-CN" altLang="en-US" dirty="0" smtClean="0"/>
              <a:t>月为止，</a:t>
            </a:r>
            <a:r>
              <a:rPr lang="en-US" altLang="zh-CN" dirty="0" smtClean="0"/>
              <a:t>140-2</a:t>
            </a:r>
            <a:r>
              <a:rPr lang="zh-CN" altLang="en-US" dirty="0" smtClean="0"/>
              <a:t>和</a:t>
            </a:r>
            <a:r>
              <a:rPr lang="en-US" altLang="zh-CN" dirty="0" smtClean="0"/>
              <a:t>140-3</a:t>
            </a:r>
            <a:r>
              <a:rPr lang="zh-CN" altLang="en-US" dirty="0" smtClean="0"/>
              <a:t>版本常用，会在</a:t>
            </a:r>
            <a:r>
              <a:rPr lang="en-US" altLang="zh-CN" dirty="0" smtClean="0"/>
              <a:t>OEM requirement</a:t>
            </a:r>
            <a:r>
              <a:rPr lang="zh-CN" altLang="en-US" dirty="0"/>
              <a:t>对</a:t>
            </a:r>
            <a:r>
              <a:rPr lang="en-US" altLang="zh-CN" dirty="0" err="1" smtClean="0"/>
              <a:t>CryptoEngine</a:t>
            </a:r>
            <a:r>
              <a:rPr lang="zh-CN" altLang="en-US" dirty="0" smtClean="0"/>
              <a:t>的要求中出现</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a:t>
            </a:r>
            <a:r>
              <a:rPr kumimoji="1" lang="en-US" altLang="ja-JP" b="1" dirty="0" smtClean="0">
                <a:solidFill>
                  <a:srgbClr val="FF0000"/>
                </a:solidFill>
              </a:rPr>
              <a:t>RPMB </a:t>
            </a:r>
            <a:r>
              <a:rPr kumimoji="1" lang="en-US" altLang="ja-JP" dirty="0" smtClean="0"/>
              <a:t>(</a:t>
            </a:r>
            <a:r>
              <a:rPr kumimoji="1" lang="zh-CN" altLang="en-US" dirty="0" smtClean="0"/>
              <a:t>这两个是</a:t>
            </a:r>
            <a:r>
              <a:rPr kumimoji="1" lang="en-US" altLang="zh-CN" dirty="0" smtClean="0"/>
              <a:t>Hardware</a:t>
            </a:r>
            <a:r>
              <a:rPr kumimoji="1" lang="zh-CN" altLang="en-US" smtClean="0"/>
              <a:t>的机能</a:t>
            </a:r>
            <a:r>
              <a:rPr kumimoji="1" lang="en-US" altLang="ja-JP"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smtClean="0"/>
              <a:t>BIOS</a:t>
            </a:r>
            <a:endParaRPr lang="en-US" dirty="0"/>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0939983" cy="1077218"/>
          </a:xfrm>
          <a:prstGeom prst="rect">
            <a:avLst/>
          </a:prstGeom>
          <a:noFill/>
        </p:spPr>
        <p:txBody>
          <a:bodyPr wrap="none" rtlCol="0">
            <a:spAutoFit/>
          </a:bodyPr>
          <a:lstStyle/>
          <a:p>
            <a:r>
              <a:rPr lang="en-US" altLang="ja-JP" sz="1600" dirty="0" smtClean="0"/>
              <a:t>In step 1, when system boot/reset, </a:t>
            </a:r>
          </a:p>
          <a:p>
            <a:pPr marL="800100" lvl="1" indent="-342900">
              <a:buFont typeface="Arial" panose="020B0604020202020204" pitchFamily="34" charset="0"/>
              <a:buChar char="•"/>
            </a:pPr>
            <a:r>
              <a:rPr lang="en-US" altLang="ja-JP" sz="1600" dirty="0"/>
              <a:t>in case of </a:t>
            </a:r>
            <a:r>
              <a:rPr lang="en-US" altLang="ja-JP" sz="1600" dirty="0" smtClean="0"/>
              <a:t>PC, processor execute code (that is in Flash Memory on Motherboard, aka. </a:t>
            </a:r>
            <a:r>
              <a:rPr lang="en-US" altLang="ja-JP" sz="1600" b="1" dirty="0" smtClean="0"/>
              <a:t>BIOS</a:t>
            </a:r>
            <a:r>
              <a:rPr lang="en-US" altLang="ja-JP" sz="1600" dirty="0" smtClean="0"/>
              <a:t>). </a:t>
            </a:r>
          </a:p>
          <a:p>
            <a:pPr marL="800100" lvl="1" indent="-342900">
              <a:buFont typeface="Arial" panose="020B0604020202020204" pitchFamily="34" charset="0"/>
              <a:buChar char="•"/>
            </a:pPr>
            <a:r>
              <a:rPr kumimoji="1" lang="en-US" altLang="ja-JP" sz="1600" dirty="0" smtClean="0"/>
              <a:t>In case of embedded, processor invoke reset vector and start a program in flash/ROM. </a:t>
            </a:r>
            <a:r>
              <a:rPr lang="en-US" altLang="ja-JP" sz="1600" dirty="0" smtClean="0"/>
              <a:t>(can be write-protect </a:t>
            </a:r>
            <a:r>
              <a:rPr lang="en-US" altLang="ja-JP" sz="1600" b="1" dirty="0" smtClean="0"/>
              <a:t>Mask ROM</a:t>
            </a:r>
            <a:r>
              <a:rPr lang="en-US" altLang="ja-JP" sz="1600" dirty="0" smtClean="0"/>
              <a:t>)</a:t>
            </a:r>
          </a:p>
          <a:p>
            <a:r>
              <a:rPr kumimoji="1" lang="en-US" altLang="ja-JP" sz="1600" dirty="0" smtClean="0"/>
              <a:t>PC</a:t>
            </a:r>
            <a:r>
              <a:rPr kumimoji="1" lang="zh-CN" altLang="en-US" sz="1600" dirty="0" smtClean="0"/>
              <a:t>和嵌入式的</a:t>
            </a:r>
            <a:r>
              <a:rPr kumimoji="1" lang="en-US" altLang="zh-CN" sz="1600" dirty="0" smtClean="0"/>
              <a:t>boot sequence</a:t>
            </a:r>
            <a:r>
              <a:rPr kumimoji="1" lang="zh-CN" altLang="en-US" sz="1600" dirty="0" smtClean="0"/>
              <a:t>可能不同</a:t>
            </a:r>
            <a:endParaRPr kumimoji="1" lang="en-US" altLang="ja-JP" sz="1600" dirty="0" smtClean="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smtClean="0"/>
              <a:t>EL</a:t>
            </a:r>
            <a:r>
              <a:rPr kumimoji="1" lang="zh-CN" altLang="en-US" dirty="0" smtClean="0"/>
              <a:t>是</a:t>
            </a:r>
            <a:r>
              <a:rPr kumimoji="1" lang="en-US" altLang="zh-CN" dirty="0" smtClean="0"/>
              <a:t>ARM</a:t>
            </a:r>
            <a:r>
              <a:rPr lang="zh-CN" altLang="en-US" dirty="0" smtClean="0"/>
              <a:t>构架上的概念，属于硬件</a:t>
            </a:r>
            <a:endParaRPr kumimoji="1" lang="en-US" altLang="ja-JP" dirty="0" smtClean="0"/>
          </a:p>
          <a:p>
            <a:r>
              <a:rPr kumimoji="1" lang="en-US" altLang="ja-JP" dirty="0" smtClean="0"/>
              <a:t>EL = </a:t>
            </a:r>
            <a:r>
              <a:rPr kumimoji="1" lang="en-US" altLang="ja-JP" b="1" dirty="0" smtClean="0">
                <a:solidFill>
                  <a:srgbClr val="FF0000"/>
                </a:solidFill>
              </a:rPr>
              <a:t>exception level</a:t>
            </a:r>
          </a:p>
          <a:p>
            <a:r>
              <a:rPr lang="zh-CN" altLang="en-US" dirty="0" smtClean="0"/>
              <a:t>似乎</a:t>
            </a:r>
            <a:r>
              <a:rPr lang="en-US" altLang="zh-CN" dirty="0" smtClean="0"/>
              <a:t>EL</a:t>
            </a:r>
            <a:r>
              <a:rPr lang="zh-CN" altLang="en-US" dirty="0" smtClean="0"/>
              <a:t>在以前的</a:t>
            </a:r>
            <a:r>
              <a:rPr lang="en-US" altLang="zh-CN" dirty="0" smtClean="0"/>
              <a:t>ARM</a:t>
            </a:r>
            <a:r>
              <a:rPr lang="zh-CN" altLang="en-US" dirty="0" smtClean="0"/>
              <a:t>构造中叫</a:t>
            </a:r>
            <a:r>
              <a:rPr lang="en-US" altLang="zh-CN" dirty="0" smtClean="0"/>
              <a:t>PL (</a:t>
            </a:r>
            <a:r>
              <a:rPr lang="en-US" altLang="zh-CN" b="1" dirty="0" smtClean="0">
                <a:solidFill>
                  <a:srgbClr val="FF0000"/>
                </a:solidFill>
              </a:rPr>
              <a:t>privilege level</a:t>
            </a:r>
            <a:r>
              <a:rPr lang="en-US" altLang="zh-CN" dirty="0" smtClean="0"/>
              <a:t>)</a:t>
            </a:r>
          </a:p>
          <a:p>
            <a:r>
              <a:rPr kumimoji="1" lang="en-US" altLang="ja-JP" dirty="0" smtClean="0"/>
              <a:t>El</a:t>
            </a:r>
            <a:r>
              <a:rPr lang="zh-CN" altLang="en-US" dirty="0" smtClean="0"/>
              <a:t>和</a:t>
            </a:r>
            <a:r>
              <a:rPr lang="en-US" altLang="zh-CN" dirty="0" smtClean="0"/>
              <a:t>PL</a:t>
            </a:r>
            <a:r>
              <a:rPr lang="zh-CN" altLang="en-US" dirty="0" smtClean="0"/>
              <a:t>是同一个东西</a:t>
            </a:r>
            <a:endParaRPr kumimoji="1" lang="en-US" altLang="ja-JP" dirty="0" smtClean="0"/>
          </a:p>
        </p:txBody>
      </p:sp>
      <p:pic>
        <p:nvPicPr>
          <p:cNvPr id="19458" name="Picture 2" descr="aarch32-processor_mod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User</a:t>
            </a:r>
            <a:r>
              <a:rPr kumimoji="1" lang="zh-CN" altLang="en-US" dirty="0" smtClean="0"/>
              <a:t>总在</a:t>
            </a:r>
            <a:r>
              <a:rPr kumimoji="1" lang="en-US" altLang="zh-CN" dirty="0" smtClean="0"/>
              <a:t>EL0</a:t>
            </a:r>
            <a:r>
              <a:rPr kumimoji="1" lang="zh-CN" altLang="en-US" dirty="0" smtClean="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EL3</a:t>
            </a:r>
            <a:r>
              <a:rPr lang="zh-CN" altLang="en-US" dirty="0" smtClean="0"/>
              <a:t>有</a:t>
            </a:r>
            <a:r>
              <a:rPr lang="en-US" altLang="zh-CN" dirty="0" smtClean="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xmlns=""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21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xmlns=""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xmlns=""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xmlns=""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xmlns=""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xmlns=""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xmlns=""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xmlns=""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xmlns=""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xmlns=""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xmlns=""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xmlns=""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xmlns=""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xmlns=""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xmlns=""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xmlns=""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xmlns=""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xmlns=""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xmlns=""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xmlns=""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xmlns=""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792"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xmlns=""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 y="3212529"/>
            <a:ext cx="2321496" cy="1234673"/>
          </a:xfrm>
          <a:prstGeom prst="rect">
            <a:avLst/>
          </a:prstGeom>
        </p:spPr>
      </p:pic>
      <p:sp>
        <p:nvSpPr>
          <p:cNvPr id="9" name="TextBox 8">
            <a:extLst>
              <a:ext uri="{FF2B5EF4-FFF2-40B4-BE49-F238E27FC236}">
                <a16:creationId xmlns:a16="http://schemas.microsoft.com/office/drawing/2014/main" xmlns="" id="{5C6E1D60-171E-4ABA-BAC5-025011CF8912}"/>
              </a:ext>
            </a:extLst>
          </p:cNvPr>
          <p:cNvSpPr txBox="1"/>
          <p:nvPr/>
        </p:nvSpPr>
        <p:spPr>
          <a:xfrm>
            <a:off x="0" y="2795270"/>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smtClean="0"/>
              <a:t>因为</a:t>
            </a:r>
            <a:r>
              <a:rPr kumimoji="1" lang="en-US" altLang="zh-CN" dirty="0" smtClean="0"/>
              <a:t>ping</a:t>
            </a:r>
            <a:r>
              <a:rPr kumimoji="1" lang="zh-CN" altLang="en-US" dirty="0" smtClean="0"/>
              <a:t>用的是</a:t>
            </a:r>
            <a:r>
              <a:rPr kumimoji="1" lang="en-US" altLang="zh-CN" dirty="0" smtClean="0"/>
              <a:t>ICMP</a:t>
            </a:r>
            <a:r>
              <a:rPr kumimoji="1" lang="zh-CN" altLang="en-US" dirty="0" smtClean="0"/>
              <a:t>，</a:t>
            </a:r>
            <a:r>
              <a:rPr kumimoji="1" lang="en-US" altLang="zh-CN" dirty="0" smtClean="0"/>
              <a:t>ICMP</a:t>
            </a:r>
            <a:r>
              <a:rPr kumimoji="1" lang="zh-CN" altLang="en-US" dirty="0" smtClean="0"/>
              <a:t>没有</a:t>
            </a:r>
            <a:r>
              <a:rPr kumimoji="1" lang="en-US" altLang="zh-CN" dirty="0" smtClean="0"/>
              <a:t>port number</a:t>
            </a:r>
            <a:r>
              <a:rPr kumimoji="1" lang="zh-CN" altLang="en-US" dirty="0" smtClean="0"/>
              <a:t>的概念，所以</a:t>
            </a:r>
            <a:r>
              <a:rPr kumimoji="1" lang="en-US" altLang="zh-CN" b="1" dirty="0" smtClean="0">
                <a:solidFill>
                  <a:srgbClr val="FF0000"/>
                </a:solidFill>
              </a:rPr>
              <a:t>ping</a:t>
            </a:r>
            <a:r>
              <a:rPr kumimoji="1" lang="zh-CN" altLang="en-US" b="1" dirty="0" smtClean="0">
                <a:solidFill>
                  <a:srgbClr val="FF0000"/>
                </a:solidFill>
              </a:rPr>
              <a:t>某一个</a:t>
            </a:r>
            <a:r>
              <a:rPr kumimoji="1" lang="en-US" altLang="zh-CN" b="1" dirty="0" smtClean="0">
                <a:solidFill>
                  <a:srgbClr val="FF0000"/>
                </a:solidFill>
              </a:rPr>
              <a:t>IP</a:t>
            </a:r>
            <a:r>
              <a:rPr kumimoji="1" lang="zh-CN" altLang="en-US" b="1" dirty="0" smtClean="0">
                <a:solidFill>
                  <a:srgbClr val="FF0000"/>
                </a:solidFill>
              </a:rPr>
              <a:t>的</a:t>
            </a:r>
            <a:r>
              <a:rPr kumimoji="1" lang="en-US" altLang="zh-CN" b="1" dirty="0" smtClean="0">
                <a:solidFill>
                  <a:srgbClr val="FF0000"/>
                </a:solidFill>
              </a:rPr>
              <a:t>port</a:t>
            </a:r>
            <a:r>
              <a:rPr kumimoji="1" lang="zh-CN" altLang="en-US" b="1" dirty="0" smtClean="0">
                <a:solidFill>
                  <a:srgbClr val="FF0000"/>
                </a:solidFill>
              </a:rPr>
              <a:t>的说法是不对的</a:t>
            </a:r>
            <a:endParaRPr kumimoji="1" lang="en-US" altLang="zh-CN" b="1" dirty="0" smtClean="0">
              <a:solidFill>
                <a:srgbClr val="FF0000"/>
              </a:solidFill>
            </a:endParaRPr>
          </a:p>
          <a:p>
            <a:r>
              <a:rPr lang="zh-CN" altLang="en-US" dirty="0"/>
              <a:t>想</a:t>
            </a:r>
            <a:r>
              <a:rPr lang="zh-CN" altLang="en-US" dirty="0" smtClean="0"/>
              <a:t>知道</a:t>
            </a:r>
            <a:r>
              <a:rPr lang="en-US" altLang="zh-CN" dirty="0" smtClean="0"/>
              <a:t>port</a:t>
            </a:r>
            <a:r>
              <a:rPr lang="zh-CN" altLang="en-US" dirty="0" smtClean="0"/>
              <a:t>是否</a:t>
            </a:r>
            <a:r>
              <a:rPr lang="en-US" altLang="zh-CN" dirty="0" smtClean="0"/>
              <a:t>open</a:t>
            </a:r>
            <a:r>
              <a:rPr lang="zh-CN" altLang="en-US" dirty="0" smtClean="0"/>
              <a:t>的话，可以</a:t>
            </a:r>
            <a:endParaRPr lang="en-US" altLang="zh-CN" dirty="0" smtClean="0"/>
          </a:p>
          <a:p>
            <a:pPr marL="285750" indent="-285750">
              <a:buFont typeface="Arial" panose="020B0604020202020204" pitchFamily="34" charset="0"/>
              <a:buChar char="•"/>
            </a:pPr>
            <a:r>
              <a:rPr kumimoji="1" lang="en-US" altLang="zh-CN" dirty="0" smtClean="0"/>
              <a:t>TCP</a:t>
            </a:r>
            <a:r>
              <a:rPr kumimoji="1" lang="zh-CN" altLang="en-US" dirty="0" smtClean="0"/>
              <a:t>的情况下，</a:t>
            </a:r>
            <a:r>
              <a:rPr kumimoji="1" lang="en-US" altLang="zh-CN" dirty="0" err="1" smtClean="0"/>
              <a:t>nmap</a:t>
            </a:r>
            <a:r>
              <a:rPr kumimoji="1" lang="zh-CN" altLang="en-US" dirty="0" smtClean="0"/>
              <a:t>尝试</a:t>
            </a:r>
            <a:r>
              <a:rPr kumimoji="1" lang="en-US" altLang="zh-CN" dirty="0" smtClean="0"/>
              <a:t>3-way handshake</a:t>
            </a:r>
          </a:p>
          <a:p>
            <a:pPr marL="285750" indent="-285750">
              <a:buFont typeface="Arial" panose="020B0604020202020204" pitchFamily="34" charset="0"/>
              <a:buChar char="•"/>
            </a:pPr>
            <a:r>
              <a:rPr lang="en-US" altLang="zh-CN" dirty="0" smtClean="0"/>
              <a:t>UDP</a:t>
            </a:r>
            <a:r>
              <a:rPr lang="zh-CN" altLang="en-US" dirty="0" smtClean="0"/>
              <a:t>的情况下，先送</a:t>
            </a:r>
            <a:r>
              <a:rPr lang="en-US" altLang="zh-CN" dirty="0" smtClean="0"/>
              <a:t>UPD packet</a:t>
            </a:r>
            <a:r>
              <a:rPr lang="zh-CN" altLang="en-US" dirty="0" smtClean="0"/>
              <a:t>，然后看是否收到</a:t>
            </a:r>
            <a:r>
              <a:rPr lang="en-US" altLang="zh-CN" dirty="0" smtClean="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05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a:t>
            </a:r>
            <a:r>
              <a:rPr lang="en-US" altLang="ja-JP" dirty="0" smtClean="0"/>
              <a:t>firmware. It replaces </a:t>
            </a:r>
            <a:r>
              <a:rPr lang="en-US" altLang="ja-JP" dirty="0"/>
              <a:t>the Basic </a:t>
            </a:r>
            <a:r>
              <a:rPr lang="en-US" altLang="ja-JP" dirty="0" err="1"/>
              <a:t>Input/Output</a:t>
            </a:r>
            <a:r>
              <a:rPr lang="en-US" altLang="ja-JP" dirty="0"/>
              <a:t> System (BIOS) firmware interface originally present in all IBM PC-compatible personal </a:t>
            </a:r>
            <a:r>
              <a:rPr lang="en-US" altLang="ja-JP" dirty="0" smtClean="0"/>
              <a:t>computers</a:t>
            </a:r>
          </a:p>
          <a:p>
            <a:pPr marL="742950" lvl="1" indent="-285750">
              <a:buFont typeface="Arial" panose="020B0604020202020204" pitchFamily="34" charset="0"/>
              <a:buChar char="•"/>
            </a:pPr>
            <a:r>
              <a:rPr lang="zh-CN" altLang="en-US" dirty="0" smtClean="0"/>
              <a:t>我的理解，</a:t>
            </a:r>
            <a:r>
              <a:rPr lang="en-US" altLang="zh-CN" dirty="0" smtClean="0"/>
              <a:t>UEFI</a:t>
            </a:r>
            <a:r>
              <a:rPr lang="zh-CN" altLang="en-US" dirty="0" smtClean="0"/>
              <a:t>就是个</a:t>
            </a:r>
            <a:r>
              <a:rPr lang="en-US" altLang="zh-CN" dirty="0" smtClean="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a:t>
            </a:r>
            <a:r>
              <a:rPr lang="en-US" altLang="ja-JP" dirty="0" smtClean="0"/>
              <a:t>NAND-Flash</a:t>
            </a:r>
            <a:endParaRPr lang="en-US" altLang="ja-JP" dirty="0"/>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smtClean="0">
                <a:solidFill>
                  <a:srgbClr val="FF0000"/>
                </a:solidFill>
              </a:rPr>
              <a:t>Little Kernel </a:t>
            </a:r>
            <a:r>
              <a:rPr lang="en-US" altLang="zh-CN" dirty="0" smtClean="0"/>
              <a:t>(LK)</a:t>
            </a:r>
            <a:r>
              <a:rPr kumimoji="1" lang="en-US" altLang="zh-CN" dirty="0" smtClean="0"/>
              <a:t>:</a:t>
            </a:r>
          </a:p>
          <a:p>
            <a:r>
              <a:rPr lang="en-US" altLang="ja-JP" dirty="0" smtClean="0"/>
              <a:t>LK</a:t>
            </a:r>
            <a:r>
              <a:rPr lang="zh-CN" altLang="en-US" dirty="0" smtClean="0"/>
              <a:t>是和</a:t>
            </a:r>
            <a:r>
              <a:rPr lang="en-US" altLang="zh-CN" dirty="0" smtClean="0"/>
              <a:t>UEFI</a:t>
            </a:r>
            <a:r>
              <a:rPr lang="zh-CN" altLang="en-US" dirty="0" smtClean="0"/>
              <a:t>相似的东西，但</a:t>
            </a:r>
            <a:r>
              <a:rPr lang="en-US" altLang="zh-CN" dirty="0" smtClean="0"/>
              <a:t>LK</a:t>
            </a:r>
            <a:r>
              <a:rPr lang="zh-CN" altLang="en-US" dirty="0" smtClean="0"/>
              <a:t>在</a:t>
            </a:r>
            <a:r>
              <a:rPr lang="en-US" altLang="zh-CN" dirty="0" smtClean="0"/>
              <a:t>embedded</a:t>
            </a:r>
            <a:r>
              <a:rPr lang="zh-CN" altLang="en-US" dirty="0" smtClean="0"/>
              <a:t>中有更广泛应用</a:t>
            </a:r>
            <a:endParaRPr lang="en-US" altLang="zh-CN" dirty="0" smtClean="0"/>
          </a:p>
          <a:p>
            <a:r>
              <a:rPr kumimoji="1" lang="en-US" altLang="zh-CN" dirty="0" smtClean="0"/>
              <a:t>Define</a:t>
            </a:r>
            <a:r>
              <a:rPr lang="en-US" altLang="zh-CN" dirty="0" smtClean="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a:t>
            </a:r>
            <a:r>
              <a:rPr lang="en-US" altLang="ja-JP" dirty="0" smtClean="0"/>
              <a:t>needed.</a:t>
            </a:r>
          </a:p>
          <a:p>
            <a:r>
              <a:rPr kumimoji="1" lang="en-US" altLang="ja-JP" dirty="0" smtClean="0"/>
              <a:t>LK</a:t>
            </a:r>
            <a:r>
              <a:rPr kumimoji="1" lang="zh-CN" altLang="en-US" dirty="0" smtClean="0"/>
              <a:t>在</a:t>
            </a:r>
            <a:r>
              <a:rPr kumimoji="1" lang="en-US" altLang="zh-CN" dirty="0" smtClean="0"/>
              <a:t>Qualcomm</a:t>
            </a:r>
            <a:r>
              <a:rPr kumimoji="1" lang="zh-CN" altLang="en-US" dirty="0" smtClean="0"/>
              <a:t>的</a:t>
            </a:r>
            <a:r>
              <a:rPr lang="en-US" altLang="ja-JP" dirty="0"/>
              <a:t>Snapdragon 410 </a:t>
            </a:r>
            <a:r>
              <a:rPr lang="en-US" altLang="ja-JP" dirty="0" smtClean="0"/>
              <a:t>processor</a:t>
            </a:r>
            <a:r>
              <a:rPr lang="zh-CN" altLang="en-US" smtClean="0"/>
              <a:t>被应用</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5078313"/>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r>
              <a:rPr kumimoji="1" lang="en-US" altLang="ja-JP" dirty="0" smtClean="0"/>
              <a:t>.</a:t>
            </a:r>
          </a:p>
          <a:p>
            <a:endParaRPr lang="en-US" altLang="ja-JP" dirty="0"/>
          </a:p>
          <a:p>
            <a:r>
              <a:rPr kumimoji="1" lang="en-US" altLang="ja-JP" b="1" dirty="0" smtClean="0">
                <a:solidFill>
                  <a:srgbClr val="FF0000"/>
                </a:solidFill>
              </a:rPr>
              <a:t>TRNG</a:t>
            </a:r>
            <a:r>
              <a:rPr kumimoji="1" lang="en-US" altLang="ja-JP" dirty="0" smtClean="0">
                <a:solidFill>
                  <a:srgbClr val="FF0000"/>
                </a:solidFill>
              </a:rPr>
              <a:t> </a:t>
            </a:r>
            <a:r>
              <a:rPr kumimoji="1" lang="en-US" altLang="ja-JP" dirty="0" smtClean="0"/>
              <a:t>(</a:t>
            </a:r>
            <a:r>
              <a:rPr lang="en-US" altLang="ja-JP" b="1" dirty="0"/>
              <a:t>true random number </a:t>
            </a:r>
            <a:r>
              <a:rPr lang="en-US" altLang="ja-JP" b="1" dirty="0" smtClean="0"/>
              <a:t>generator</a:t>
            </a:r>
            <a:r>
              <a:rPr lang="en-US" altLang="ja-JP" dirty="0" smtClean="0"/>
              <a:t>, also called </a:t>
            </a:r>
            <a:r>
              <a:rPr lang="en-US" altLang="ja-JP" b="1" dirty="0" smtClean="0"/>
              <a:t>hardware random number generator</a:t>
            </a:r>
            <a:r>
              <a:rPr kumimoji="1" lang="en-US" altLang="ja-JP" dirty="0" smtClean="0"/>
              <a:t>)</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xmlns=""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xmlns=""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xmlns=""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xmlns=""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xmlns=""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xmlns=""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48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smtClean="0"/>
              <a:t>DNS</a:t>
            </a:r>
            <a:r>
              <a:rPr lang="en-US" altLang="zh-CN" dirty="0" smtClean="0"/>
              <a:t>/</a:t>
            </a:r>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xmlns=""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xmlns=""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xmlns=""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27366</TotalTime>
  <Words>34520</Words>
  <Application>Microsoft Office PowerPoint</Application>
  <PresentationFormat>画面に合わせる (4:3)</PresentationFormat>
  <Paragraphs>3636</Paragraphs>
  <Slides>163</Slides>
  <Notes>13</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163</vt:i4>
      </vt:variant>
    </vt:vector>
  </HeadingPairs>
  <TitlesOfParts>
    <vt:vector size="168"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3624</cp:revision>
  <dcterms:created xsi:type="dcterms:W3CDTF">2016-01-14T23:49:10Z</dcterms:created>
  <dcterms:modified xsi:type="dcterms:W3CDTF">2018-08-21T05:47:47Z</dcterms:modified>
</cp:coreProperties>
</file>